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6" r:id="rId10"/>
    <p:sldId id="264" r:id="rId11"/>
    <p:sldId id="265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451"/>
    <p:restoredTop sz="76431"/>
  </p:normalViewPr>
  <p:slideViewPr>
    <p:cSldViewPr snapToGrid="0" snapToObjects="1">
      <p:cViewPr varScale="1">
        <p:scale>
          <a:sx n="98" d="100"/>
          <a:sy n="98" d="100"/>
        </p:scale>
        <p:origin x="61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767198-5926-D044-A257-E0506B4ECFCE}" type="datetimeFigureOut">
              <a:rPr lang="en-US" smtClean="0"/>
              <a:t>8/12/17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006605-66B6-EF48-BF3C-AE969B01AB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3285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Input_device" TargetMode="External"/><Relationship Id="rId4" Type="http://schemas.openxmlformats.org/officeDocument/2006/relationships/hyperlink" Target="https://en.wikipedia.org/wiki/Output_device" TargetMode="External"/><Relationship Id="rId5" Type="http://schemas.openxmlformats.org/officeDocument/2006/relationships/hyperlink" Target="https://en.wikipedia.org/wiki/Electronic_visual_display" TargetMode="External"/><Relationship Id="rId6" Type="http://schemas.openxmlformats.org/officeDocument/2006/relationships/hyperlink" Target="https://en.wikipedia.org/wiki/Information_processing_system" TargetMode="External"/><Relationship Id="rId7" Type="http://schemas.openxmlformats.org/officeDocument/2006/relationships/hyperlink" Target="https://en.wikipedia.org/wiki/Multi-touch" TargetMode="External"/><Relationship Id="rId8" Type="http://schemas.openxmlformats.org/officeDocument/2006/relationships/hyperlink" Target="https://en.wikipedia.org/wiki/Stylus_(computing)" TargetMode="External"/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 smtClean="0"/>
              <a:t>Things</a:t>
            </a:r>
            <a:r>
              <a:rPr lang="en-US" sz="1200" dirty="0" smtClean="0"/>
              <a:t> are wide variety of devices like </a:t>
            </a:r>
            <a:r>
              <a:rPr lang="en-US" sz="1200" dirty="0" err="1" smtClean="0"/>
              <a:t>Wifi</a:t>
            </a:r>
            <a:r>
              <a:rPr lang="en-US" sz="1200" dirty="0" smtClean="0"/>
              <a:t> connected or has access to internet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006605-66B6-EF48-BF3C-AE969B01AB7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908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Through monitors, people can read the outputs from computers. 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input is captured by keyboards, which is the only way. 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the “Computers” act in the middle to carry out calculation or simply do the tasks given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006605-66B6-EF48-BF3C-AE969B01AB7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2397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 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computer mouse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a pointing device (hand control) that detects two-dimensional motion relative to a surface. This motion is typically translated into the motion of a pointer on a display, which allows a smooth control of the 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graphical user interface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006605-66B6-EF48-BF3C-AE969B01AB7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7563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 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touchscreen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an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Input device"/>
              </a:rPr>
              <a:t>input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and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Output device"/>
              </a:rPr>
              <a:t>output device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normally layered on the top of an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 tooltip="Electronic visual display"/>
              </a:rPr>
              <a:t>electronic visual display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of an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 tooltip="Information processing system"/>
              </a:rPr>
              <a:t>information processing system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A user can give input or control the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 tooltip="Information processing system"/>
              </a:rPr>
              <a:t>information processing system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through simple or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 tooltip="Multi-touch"/>
              </a:rPr>
              <a:t>multi-touch gestures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by touching the screen with a special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8" tooltip="Stylus (computing)"/>
              </a:rPr>
              <a:t>stylus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and/or one or more fingers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006605-66B6-EF48-BF3C-AE969B01AB7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4687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Voice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control on smart phones:  Siri, Cortana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Google home:  Hands-free help from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Google Assistant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Amazon Voice service called Alexa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inside Echo, Echo Dot,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006605-66B6-EF48-BF3C-AE969B01AB7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0205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can create customized skills or voice commands which can be used in day</a:t>
            </a:r>
            <a:r>
              <a:rPr lang="en-US" baseline="0" dirty="0" smtClean="0"/>
              <a:t> today basic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006605-66B6-EF48-BF3C-AE969B01AB7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2774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Project Demo:  The project aims to control and automate devices using voice. The major advantage of the system is ease</a:t>
            </a:r>
            <a:r>
              <a:rPr lang="en-US" baseline="0" dirty="0" smtClean="0"/>
              <a:t> of management for the user by not to have his or her phone open and click on certain options to control things or go near the switch to turn it on.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006605-66B6-EF48-BF3C-AE969B01AB7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8534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F68E2-58F2-4D09-BE8B-E3BD06533059}" type="datetimeFigureOut">
              <a:rPr lang="en-US" dirty="0"/>
              <a:t>8/12/17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6473-DF6D-4702-B328-E0DD40540A4E}" type="datetimeFigureOut">
              <a:rPr lang="en-US" dirty="0"/>
              <a:t>8/12/17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F7E3A-B166-407D-9866-32884E7D5B37}" type="datetimeFigureOut">
              <a:rPr lang="en-US" dirty="0"/>
              <a:t>8/12/17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FC5F6-F338-4AE4-BB23-26385BCFC423}" type="datetimeFigureOut">
              <a:rPr lang="en-US" dirty="0"/>
              <a:t>8/12/17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 dirty="0"/>
              <a:t>8/12/17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4D41-86C1-4908-B66A-0B50CEB3BF29}" type="datetimeFigureOut">
              <a:rPr lang="en-US" dirty="0"/>
              <a:t>8/12/17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6E2C-56C1-4E0D-A793-0088A7FDD37E}" type="datetimeFigureOut">
              <a:rPr lang="en-US" dirty="0"/>
              <a:t>8/12/17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dirty="0"/>
              <a:t>8/12/17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 dirty="0"/>
              <a:t>8/12/17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2ABBEA6-7C60-4B02-AE87-00D78D8422AF}" type="datetimeFigureOut">
              <a:rPr lang="en-US" dirty="0"/>
              <a:t>8/12/17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D897-D46E-4AD2-BD9B-49DD3E640873}" type="datetimeFigureOut">
              <a:rPr lang="en-US" dirty="0"/>
              <a:t>8/12/17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8624D31-43A5-475A-80CF-332C9F6DCF35}" type="datetimeFigureOut">
              <a:rPr lang="en-US" dirty="0"/>
              <a:t>8/12/17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4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4" Type="http://schemas.openxmlformats.org/officeDocument/2006/relationships/image" Target="../media/image9.tiff"/><Relationship Id="rId5" Type="http://schemas.openxmlformats.org/officeDocument/2006/relationships/image" Target="../media/image10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753762"/>
            <a:ext cx="12191999" cy="1767015"/>
          </a:xfrm>
        </p:spPr>
        <p:txBody>
          <a:bodyPr>
            <a:noAutofit/>
          </a:bodyPr>
          <a:lstStyle/>
          <a:p>
            <a:r>
              <a:rPr lang="en-US" sz="6600" dirty="0" smtClean="0"/>
              <a:t>Internet of Things Using Node-Red and Alexa</a:t>
            </a:r>
            <a:endParaRPr lang="en-US" sz="6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58249" y="4485502"/>
            <a:ext cx="5400202" cy="1113117"/>
          </a:xfrm>
        </p:spPr>
        <p:txBody>
          <a:bodyPr/>
          <a:lstStyle/>
          <a:p>
            <a:pPr algn="r"/>
            <a:r>
              <a:rPr lang="en-US" dirty="0" err="1" smtClean="0"/>
              <a:t>AnOJA</a:t>
            </a:r>
            <a:r>
              <a:rPr lang="en-US" dirty="0" smtClean="0"/>
              <a:t> </a:t>
            </a:r>
            <a:r>
              <a:rPr lang="en-US" dirty="0" err="1" smtClean="0"/>
              <a:t>rajalakshmi</a:t>
            </a:r>
            <a:endParaRPr lang="en-US" dirty="0" smtClean="0"/>
          </a:p>
          <a:p>
            <a:pPr algn="r"/>
            <a:r>
              <a:rPr lang="en-US" dirty="0" smtClean="0"/>
              <a:t>School of engineering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2843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Lets get into the project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Hardware:</a:t>
            </a:r>
          </a:p>
          <a:p>
            <a:pPr lvl="1">
              <a:buFont typeface="Courier New" charset="0"/>
              <a:buChar char="o"/>
            </a:pPr>
            <a:r>
              <a:rPr lang="en-US" dirty="0" smtClean="0"/>
              <a:t>MCUs: Raspberry Pi, Intel Edison, ESP8266, ESP32</a:t>
            </a:r>
          </a:p>
          <a:p>
            <a:pPr lvl="1">
              <a:buFont typeface="Courier New" charset="0"/>
              <a:buChar char="o"/>
            </a:pPr>
            <a:r>
              <a:rPr lang="en-US" dirty="0" smtClean="0"/>
              <a:t>Sensors: Photo Light Sensor, DHT11(Temp/Humidity), PIR, Door Sensor, Seed groove kit</a:t>
            </a:r>
          </a:p>
          <a:p>
            <a:pPr lvl="1">
              <a:buFont typeface="Courier New" charset="0"/>
              <a:buChar char="o"/>
            </a:pPr>
            <a:r>
              <a:rPr lang="en-US" dirty="0" smtClean="0"/>
              <a:t>Actuators: Servo Motor, LED, Relays, Buzzer</a:t>
            </a:r>
          </a:p>
          <a:p>
            <a:pPr lvl="1">
              <a:buFont typeface="Courier New" charset="0"/>
              <a:buChar char="o"/>
            </a:pPr>
            <a:r>
              <a:rPr lang="en-US" dirty="0" smtClean="0"/>
              <a:t>Voice: Amazon Echo</a:t>
            </a:r>
          </a:p>
          <a:p>
            <a:pPr lvl="1"/>
            <a:endParaRPr lang="en-US" dirty="0"/>
          </a:p>
          <a:p>
            <a:pPr marL="201168" lvl="1" indent="0">
              <a:buNone/>
            </a:pPr>
            <a:r>
              <a:rPr lang="en-US" dirty="0" smtClean="0"/>
              <a:t>Web Services:</a:t>
            </a:r>
          </a:p>
          <a:p>
            <a:pPr lvl="1">
              <a:buFont typeface="Courier New" charset="0"/>
              <a:buChar char="o"/>
            </a:pPr>
            <a:r>
              <a:rPr lang="en-US" dirty="0" smtClean="0"/>
              <a:t>Alexa Skill Kit</a:t>
            </a:r>
          </a:p>
          <a:p>
            <a:pPr lvl="1">
              <a:buFont typeface="Courier New" charset="0"/>
              <a:buChar char="o"/>
            </a:pPr>
            <a:r>
              <a:rPr lang="en-US" dirty="0" smtClean="0"/>
              <a:t>Amazon Web Services(AWS)</a:t>
            </a:r>
          </a:p>
          <a:p>
            <a:pPr lvl="1">
              <a:buFont typeface="Courier New" charset="0"/>
              <a:buChar char="o"/>
            </a:pPr>
            <a:r>
              <a:rPr lang="en-US" dirty="0" smtClean="0"/>
              <a:t>IBM </a:t>
            </a:r>
            <a:r>
              <a:rPr lang="en-US" dirty="0" err="1" smtClean="0"/>
              <a:t>Bluemix</a:t>
            </a:r>
            <a:endParaRPr lang="en-US" dirty="0" smtClean="0"/>
          </a:p>
          <a:p>
            <a:pPr lvl="1">
              <a:buFont typeface="Courier New" charset="0"/>
              <a:buChar char="o"/>
            </a:pPr>
            <a:r>
              <a:rPr lang="en-US" dirty="0" err="1" smtClean="0"/>
              <a:t>Twilio</a:t>
            </a:r>
            <a:endParaRPr lang="en-US" dirty="0" smtClean="0"/>
          </a:p>
          <a:p>
            <a:pPr lvl="1">
              <a:buFont typeface="Courier New" charset="0"/>
              <a:buChar char="o"/>
            </a:pPr>
            <a:r>
              <a:rPr lang="en-US" dirty="0" smtClean="0"/>
              <a:t>Third party services: Open weather, Google account for email, </a:t>
            </a:r>
            <a:r>
              <a:rPr lang="en-US" dirty="0" err="1" smtClean="0"/>
              <a:t>Mosquitto</a:t>
            </a:r>
            <a:endParaRPr lang="en-US" dirty="0" smtClean="0"/>
          </a:p>
          <a:p>
            <a:pPr lvl="1"/>
            <a:endParaRPr lang="en-US" dirty="0"/>
          </a:p>
          <a:p>
            <a:pPr marL="201168" lvl="1" indent="0">
              <a:buNone/>
            </a:pP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87805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1919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IoT?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charset="2"/>
              <a:buChar char="Ø"/>
            </a:pPr>
            <a:r>
              <a:rPr lang="en-US" sz="2800" dirty="0" smtClean="0"/>
              <a:t>Internet </a:t>
            </a:r>
            <a:r>
              <a:rPr lang="en-US" sz="2800" dirty="0"/>
              <a:t>of Things (IoT) </a:t>
            </a:r>
            <a:r>
              <a:rPr lang="en-US" sz="2800" dirty="0" smtClean="0"/>
              <a:t>means</a:t>
            </a:r>
            <a:r>
              <a:rPr lang="en-US" sz="2800" dirty="0" smtClean="0"/>
              <a:t> </a:t>
            </a:r>
            <a:r>
              <a:rPr lang="en-US" sz="2800" dirty="0"/>
              <a:t>learning and interacting with millions of things including services, sensors, actuators, and </a:t>
            </a:r>
            <a:r>
              <a:rPr lang="en-US" sz="2800" dirty="0" smtClean="0"/>
              <a:t>many </a:t>
            </a:r>
            <a:r>
              <a:rPr lang="en-US" sz="2800" dirty="0"/>
              <a:t>other objects on the Internet. </a:t>
            </a:r>
          </a:p>
          <a:p>
            <a:pPr>
              <a:buFont typeface="Wingdings" charset="2"/>
              <a:buChar char="Ø"/>
            </a:pPr>
            <a:r>
              <a:rPr lang="en-US" sz="2800" dirty="0" smtClean="0"/>
              <a:t>IoT allows objects to be sensed and controlled remotely across networks.</a:t>
            </a:r>
          </a:p>
          <a:p>
            <a:pPr>
              <a:buFont typeface="Wingdings" charset="2"/>
              <a:buChar char="Ø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627441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0080" y="125967"/>
            <a:ext cx="10058400" cy="914668"/>
          </a:xfrm>
        </p:spPr>
        <p:txBody>
          <a:bodyPr/>
          <a:lstStyle/>
          <a:p>
            <a:r>
              <a:rPr lang="en-US" dirty="0" smtClean="0"/>
              <a:t>IoT Classification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" y="1040635"/>
            <a:ext cx="10560990" cy="444649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5848484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Image Courtesy</a:t>
            </a:r>
            <a:r>
              <a:rPr lang="en-US" sz="1200" dirty="0"/>
              <a:t>: Yuichi Kawamoto, Hiroki </a:t>
            </a:r>
            <a:r>
              <a:rPr lang="en-US" sz="1200" dirty="0" err="1"/>
              <a:t>Nishiyama</a:t>
            </a:r>
            <a:r>
              <a:rPr lang="en-US" sz="1200" dirty="0"/>
              <a:t>, </a:t>
            </a:r>
            <a:r>
              <a:rPr lang="en-US" sz="1200" dirty="0" err="1"/>
              <a:t>Nei</a:t>
            </a:r>
            <a:r>
              <a:rPr lang="en-US" sz="1200" dirty="0"/>
              <a:t> Kato, Naoko Yoshimura, and Shinichi Yamamoto</a:t>
            </a:r>
            <a:r>
              <a:rPr lang="en-US" sz="1200" dirty="0" smtClean="0"/>
              <a:t>, </a:t>
            </a:r>
            <a:r>
              <a:rPr lang="en-US" sz="1200" dirty="0"/>
              <a:t>"Internet of Things (IoT): </a:t>
            </a:r>
            <a:r>
              <a:rPr lang="en-US" sz="1200" dirty="0" smtClean="0"/>
              <a:t>Present State </a:t>
            </a:r>
            <a:r>
              <a:rPr lang="en-US" sz="1200" dirty="0"/>
              <a:t>and Future Prospects", IEICE Transactions on Information and Systems, </a:t>
            </a:r>
            <a:r>
              <a:rPr lang="en-US" sz="1200" dirty="0" smtClean="0"/>
              <a:t>vol</a:t>
            </a:r>
            <a:r>
              <a:rPr lang="en-US" sz="1200" dirty="0"/>
              <a:t>. E97-D, no. 10, pp. 2568-2575, Oct. </a:t>
            </a:r>
            <a:r>
              <a:rPr lang="en-US" sz="1200" dirty="0" smtClean="0"/>
              <a:t>2014</a:t>
            </a:r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025569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Evolution of Human Machine Interaction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1</a:t>
            </a:r>
            <a:r>
              <a:rPr lang="en-US" dirty="0"/>
              <a:t>. Screen and Keyboard, </a:t>
            </a:r>
            <a:r>
              <a:rPr lang="en-US" dirty="0" smtClean="0"/>
              <a:t>Text-bases </a:t>
            </a:r>
            <a:r>
              <a:rPr lang="en-US" dirty="0"/>
              <a:t>UI computers.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8142" y="2528276"/>
            <a:ext cx="3238022" cy="298302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2169" y="2552550"/>
            <a:ext cx="4806890" cy="2670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55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902117"/>
          </a:xfrm>
        </p:spPr>
        <p:txBody>
          <a:bodyPr>
            <a:normAutofit/>
          </a:bodyPr>
          <a:lstStyle/>
          <a:p>
            <a:r>
              <a:rPr lang="en-US" sz="2800" dirty="0" smtClean="0"/>
              <a:t>2. Mouse</a:t>
            </a:r>
            <a:r>
              <a:rPr lang="en-US" sz="2800" dirty="0"/>
              <a:t>, GUI computers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51821" y="1810405"/>
            <a:ext cx="5374213" cy="389806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3234" y="1810406"/>
            <a:ext cx="5227447" cy="4035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8361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3. Touch Screen, Portable devices.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26531" y="1900051"/>
            <a:ext cx="6034087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286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4. </a:t>
            </a:r>
            <a:r>
              <a:rPr lang="en-US" sz="2800" dirty="0" smtClean="0"/>
              <a:t>Voice-control</a:t>
            </a:r>
            <a:endParaRPr lang="en-US" sz="28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42279" y="2123400"/>
            <a:ext cx="3204009" cy="240300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1003" y="3866606"/>
            <a:ext cx="3600954" cy="239860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89088" y="3043645"/>
            <a:ext cx="3679115" cy="2452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3295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Applications of Voice Control and IoT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charset="2"/>
              <a:buChar char="Ø"/>
            </a:pPr>
            <a:r>
              <a:rPr lang="en-US" sz="2400" dirty="0" smtClean="0"/>
              <a:t>Control of Home devices</a:t>
            </a:r>
          </a:p>
          <a:p>
            <a:pPr>
              <a:buFont typeface="Wingdings" charset="2"/>
              <a:buChar char="Ø"/>
            </a:pPr>
            <a:r>
              <a:rPr lang="en-US" sz="2400" dirty="0" smtClean="0"/>
              <a:t>Outdoor</a:t>
            </a:r>
          </a:p>
          <a:p>
            <a:pPr>
              <a:buFont typeface="Wingdings" charset="2"/>
              <a:buChar char="Ø"/>
            </a:pPr>
            <a:r>
              <a:rPr lang="en-US" sz="2400" dirty="0" smtClean="0"/>
              <a:t>Security</a:t>
            </a:r>
          </a:p>
          <a:p>
            <a:pPr>
              <a:buFont typeface="Wingdings" charset="2"/>
              <a:buChar char="Ø"/>
            </a:pPr>
            <a:r>
              <a:rPr lang="en-US" sz="2400" dirty="0" smtClean="0"/>
              <a:t>Weather Monitoring</a:t>
            </a:r>
          </a:p>
          <a:p>
            <a:pPr>
              <a:buFont typeface="Wingdings" charset="2"/>
              <a:buChar char="Ø"/>
            </a:pPr>
            <a:r>
              <a:rPr lang="en-US" sz="2400" dirty="0" smtClean="0"/>
              <a:t>Navigation</a:t>
            </a:r>
          </a:p>
          <a:p>
            <a:pPr>
              <a:buFont typeface="Wingdings" charset="2"/>
              <a:buChar char="Ø"/>
            </a:pPr>
            <a:r>
              <a:rPr lang="en-US" sz="2400" dirty="0" smtClean="0"/>
              <a:t>Industrial automation</a:t>
            </a:r>
          </a:p>
          <a:p>
            <a:pPr>
              <a:buFont typeface="Wingdings" charset="2"/>
              <a:buChar char="Ø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457734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Examples</a:t>
            </a:r>
            <a:endParaRPr lang="en-US" dirty="0"/>
          </a:p>
        </p:txBody>
      </p:sp>
      <p:sp>
        <p:nvSpPr>
          <p:cNvPr id="5" name="Teardrop 4"/>
          <p:cNvSpPr/>
          <p:nvPr/>
        </p:nvSpPr>
        <p:spPr>
          <a:xfrm>
            <a:off x="1765663" y="2144484"/>
            <a:ext cx="6596743" cy="1018903"/>
          </a:xfrm>
          <a:prstGeom prst="teardrop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Alexa, What is the weather today</a:t>
            </a:r>
            <a:r>
              <a:rPr lang="en-US" sz="2000" dirty="0" smtClean="0"/>
              <a:t>?</a:t>
            </a:r>
            <a:endParaRPr lang="en-US" sz="2000" dirty="0"/>
          </a:p>
        </p:txBody>
      </p:sp>
      <p:sp>
        <p:nvSpPr>
          <p:cNvPr id="6" name="Teardrop 5"/>
          <p:cNvSpPr/>
          <p:nvPr/>
        </p:nvSpPr>
        <p:spPr>
          <a:xfrm>
            <a:off x="4639492" y="3418112"/>
            <a:ext cx="6596743" cy="1018903"/>
          </a:xfrm>
          <a:prstGeom prst="teardrop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Alexa, </a:t>
            </a:r>
            <a:r>
              <a:rPr lang="en-US" sz="2000" dirty="0" smtClean="0"/>
              <a:t>trigger find my phone</a:t>
            </a:r>
            <a:endParaRPr lang="en-US" sz="2000" dirty="0"/>
          </a:p>
        </p:txBody>
      </p:sp>
      <p:sp>
        <p:nvSpPr>
          <p:cNvPr id="7" name="Teardrop 6"/>
          <p:cNvSpPr/>
          <p:nvPr/>
        </p:nvSpPr>
        <p:spPr>
          <a:xfrm>
            <a:off x="1097280" y="4844139"/>
            <a:ext cx="6596743" cy="1018903"/>
          </a:xfrm>
          <a:prstGeom prst="teardrop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Alexa, </a:t>
            </a:r>
            <a:r>
              <a:rPr lang="en-US" sz="2000" smtClean="0"/>
              <a:t>open project demo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335437217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81</TotalTime>
  <Words>419</Words>
  <Application>Microsoft Macintosh PowerPoint</Application>
  <PresentationFormat>Widescreen</PresentationFormat>
  <Paragraphs>56</Paragraphs>
  <Slides>11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Calibri</vt:lpstr>
      <vt:lpstr>Calibri Light</vt:lpstr>
      <vt:lpstr>Courier New</vt:lpstr>
      <vt:lpstr>Wingdings</vt:lpstr>
      <vt:lpstr>Retrospect</vt:lpstr>
      <vt:lpstr>Internet of Things Using Node-Red and Alexa</vt:lpstr>
      <vt:lpstr>What is IoT?</vt:lpstr>
      <vt:lpstr>IoT Classification</vt:lpstr>
      <vt:lpstr>Evolution of Human Machine Interaction</vt:lpstr>
      <vt:lpstr>2. Mouse, GUI computers</vt:lpstr>
      <vt:lpstr>3. Touch Screen, Portable devices.</vt:lpstr>
      <vt:lpstr>4. Voice-control</vt:lpstr>
      <vt:lpstr>Applications of Voice Control and IoT</vt:lpstr>
      <vt:lpstr>Basic Examples</vt:lpstr>
      <vt:lpstr>Lets get into the project</vt:lpstr>
      <vt:lpstr>PowerPoint Presentation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Internet of Things Using Node-Red and Alexa</dc:title>
  <dc:creator>Anoja Rajalakshmi</dc:creator>
  <cp:lastModifiedBy>Anoja Rajalakshmi</cp:lastModifiedBy>
  <cp:revision>9</cp:revision>
  <dcterms:created xsi:type="dcterms:W3CDTF">2017-08-12T16:38:29Z</dcterms:created>
  <dcterms:modified xsi:type="dcterms:W3CDTF">2017-08-12T22:48:05Z</dcterms:modified>
</cp:coreProperties>
</file>